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84" r:id="rId3"/>
    <p:sldId id="268" r:id="rId4"/>
    <p:sldId id="269" r:id="rId5"/>
    <p:sldId id="265" r:id="rId6"/>
    <p:sldId id="257" r:id="rId7"/>
    <p:sldId id="258" r:id="rId8"/>
    <p:sldId id="263" r:id="rId9"/>
    <p:sldId id="259" r:id="rId10"/>
    <p:sldId id="260" r:id="rId11"/>
    <p:sldId id="261" r:id="rId12"/>
    <p:sldId id="262" r:id="rId13"/>
    <p:sldId id="271" r:id="rId14"/>
    <p:sldId id="267" r:id="rId15"/>
    <p:sldId id="274" r:id="rId16"/>
    <p:sldId id="275" r:id="rId17"/>
    <p:sldId id="276" r:id="rId18"/>
    <p:sldId id="277" r:id="rId19"/>
    <p:sldId id="278" r:id="rId20"/>
    <p:sldId id="285" r:id="rId21"/>
    <p:sldId id="286" r:id="rId22"/>
    <p:sldId id="283" r:id="rId23"/>
    <p:sldId id="27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77" d="100"/>
          <a:sy n="77" d="100"/>
        </p:scale>
        <p:origin x="5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BE266-37DA-4F1C-9160-4548F1EF3037}" type="datetimeFigureOut">
              <a:rPr lang="en-GB" smtClean="0"/>
              <a:t>13/10/2023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EA155-DF7D-4D55-ABB1-50CC13A41998}" type="slidenum">
              <a:rPr lang="en-GB" smtClean="0"/>
              <a:t>‹#›</a:t>
            </a:fld>
            <a:endParaRPr lang="en-GB"/>
          </a:p>
        </p:txBody>
      </p:sp>
    </p:spTree>
    <p:extLst>
      <p:ext uri="{BB962C8B-B14F-4D97-AF65-F5344CB8AC3E}">
        <p14:creationId xmlns:p14="http://schemas.microsoft.com/office/powerpoint/2010/main" val="413447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1EA155-DF7D-4D55-ABB1-50CC13A41998}" type="slidenum">
              <a:rPr lang="en-GB" smtClean="0"/>
              <a:t>7</a:t>
            </a:fld>
            <a:endParaRPr lang="en-GB"/>
          </a:p>
        </p:txBody>
      </p:sp>
    </p:spTree>
    <p:extLst>
      <p:ext uri="{BB962C8B-B14F-4D97-AF65-F5344CB8AC3E}">
        <p14:creationId xmlns:p14="http://schemas.microsoft.com/office/powerpoint/2010/main" val="357714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CDE393-4E66-4D97-A022-66DAA91B19D1}"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7C5375-3FB4-48EA-B830-9720AF542C1B}"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0C2FF8-60F9-4305-A3CC-F44CE927117D}"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1DD68E-9BF2-43CF-A3D3-B049CD4EC169}"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5A3ABB-9CFE-4E87-A079-1382DDBE3C38}"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61C72F-61B6-473F-A02D-B6FD2230F9EE}"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AA3EF-E581-410B-BE37-737538F9E493}"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C9E1B5-615E-4CD2-8337-734147B590D9}"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A6C5FF-2F6C-40E5-9956-3CDBAB410685}"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307AB-5BDE-4ADD-853A-2DA452D93992}" type="datetime1">
              <a:rPr lang="en-US" smtClean="0"/>
              <a:t>10/13/2023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30AE7E-36F7-444D-B9E9-91AB6FD3E7CF}"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D730EC-F9B0-4184-AB5B-9AD114D11588}" type="datetime1">
              <a:rPr lang="en-US" smtClean="0"/>
              <a:t>10/13/2023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71CCB-BA7A-4F60-A363-5D9BDE3D159D}" type="datetime1">
              <a:rPr lang="en-US" smtClean="0"/>
              <a:t>10/13/2023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CCBC1-44D4-419E-85C0-6C0393899336}" type="datetime1">
              <a:rPr lang="en-US" smtClean="0"/>
              <a:t>10/13/2023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6EDBF7-693D-46F7-B391-99F952394761}"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B12B5C7-27DD-4F3F-9B44-BEB3A27F7EF6}" type="datetime1">
              <a:rPr lang="en-US" smtClean="0"/>
              <a:t>10/13/2023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100C7A-3473-4AD9-AFF7-B0D6C01D516D}" type="datetime1">
              <a:rPr lang="en-US" smtClean="0"/>
              <a:t>10/13/2023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hyperlink" Target="http://nep.repec.org/" TargetMode="External"/><Relationship Id="rId1" Type="http://schemas.openxmlformats.org/officeDocument/2006/relationships/slideLayout" Target="../slideLayouts/slideLayout2.xml"/><Relationship Id="rId4" Type="http://schemas.openxmlformats.org/officeDocument/2006/relationships/hyperlink" Target="http://www.repec.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esifo.org/DocDL/cesifo1_wp8514.pdf" TargetMode="External"/><Relationship Id="rId2" Type="http://schemas.openxmlformats.org/officeDocument/2006/relationships/hyperlink" Target="https://www.iser.osaka-u.ac.jp/library/dp/2020/DP1100.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463400"/>
            <a:ext cx="7766936" cy="1646302"/>
          </a:xfrm>
        </p:spPr>
        <p:txBody>
          <a:bodyPr/>
          <a:lstStyle/>
          <a:p>
            <a:pPr algn="l"/>
            <a:r>
              <a:rPr lang="en-GB" dirty="0"/>
              <a:t>Experimental Economics Lecture 2</a:t>
            </a:r>
          </a:p>
        </p:txBody>
      </p:sp>
      <p:sp>
        <p:nvSpPr>
          <p:cNvPr id="3" name="Subtitle 2"/>
          <p:cNvSpPr>
            <a:spLocks noGrp="1"/>
          </p:cNvSpPr>
          <p:nvPr>
            <p:ph type="subTitle" idx="1"/>
          </p:nvPr>
        </p:nvSpPr>
        <p:spPr>
          <a:xfrm>
            <a:off x="1280159" y="4462408"/>
            <a:ext cx="8161296" cy="1226247"/>
          </a:xfrm>
        </p:spPr>
        <p:txBody>
          <a:bodyPr>
            <a:noAutofit/>
          </a:bodyPr>
          <a:lstStyle/>
          <a:p>
            <a:pPr algn="ctr"/>
            <a:r>
              <a:rPr lang="en-GB" sz="2000" dirty="0"/>
              <a:t>Second presentation to the Doctoral Students, University of Bari</a:t>
            </a:r>
          </a:p>
          <a:p>
            <a:pPr algn="ctr"/>
            <a:r>
              <a:rPr lang="en-GB" sz="2000" dirty="0"/>
              <a:t>John Hey</a:t>
            </a:r>
          </a:p>
          <a:p>
            <a:pPr algn="ctr"/>
            <a:r>
              <a:rPr lang="en-GB" sz="2000"/>
              <a:t> October 2023</a:t>
            </a:r>
            <a:endParaRPr lang="en-GB"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527772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the conclusions</a:t>
            </a:r>
          </a:p>
        </p:txBody>
      </p:sp>
      <p:sp>
        <p:nvSpPr>
          <p:cNvPr id="3" name="Content Placeholder 2"/>
          <p:cNvSpPr>
            <a:spLocks noGrp="1"/>
          </p:cNvSpPr>
          <p:nvPr>
            <p:ph idx="1"/>
          </p:nvPr>
        </p:nvSpPr>
        <p:spPr/>
        <p:txBody>
          <a:bodyPr/>
          <a:lstStyle/>
          <a:p>
            <a:r>
              <a:rPr lang="en-GB" dirty="0"/>
              <a:t>Almost tautologically these too are bound to be wrong.</a:t>
            </a:r>
          </a:p>
          <a:p>
            <a:r>
              <a:rPr lang="en-GB" dirty="0"/>
              <a:t>One can test the comparative static predictions/conclusions of the theory</a:t>
            </a:r>
          </a:p>
          <a:p>
            <a:r>
              <a:rPr lang="en-GB" dirty="0"/>
              <a:t>Seeing if the direction of changes is in line with the theory</a:t>
            </a:r>
          </a:p>
          <a:p>
            <a:r>
              <a:rPr lang="en-GB" dirty="0"/>
              <a:t>For individual subjects? Or across all subjects?</a:t>
            </a:r>
          </a:p>
          <a:p>
            <a:r>
              <a:rPr lang="en-GB" dirty="0"/>
              <a:t>What do most experimental economists do?</a:t>
            </a:r>
          </a:p>
          <a:p>
            <a:r>
              <a:rPr lang="en-GB" dirty="0"/>
              <a:t>What do such tests tell us?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025633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Estimate – fit models to data</a:t>
            </a:r>
            <a:br>
              <a:rPr lang="en-GB" dirty="0"/>
            </a:br>
            <a:endParaRPr lang="en-GB" dirty="0"/>
          </a:p>
        </p:txBody>
      </p:sp>
      <p:sp>
        <p:nvSpPr>
          <p:cNvPr id="3" name="Content Placeholder 2"/>
          <p:cNvSpPr>
            <a:spLocks noGrp="1"/>
          </p:cNvSpPr>
          <p:nvPr>
            <p:ph idx="1"/>
          </p:nvPr>
        </p:nvSpPr>
        <p:spPr/>
        <p:txBody>
          <a:bodyPr/>
          <a:lstStyle/>
          <a:p>
            <a:r>
              <a:rPr lang="en-GB" dirty="0"/>
              <a:t>This is my preferred strategy.</a:t>
            </a:r>
          </a:p>
          <a:p>
            <a:r>
              <a:rPr lang="en-GB" dirty="0"/>
              <a:t>It tells us how good the model is in explaining the data.</a:t>
            </a:r>
          </a:p>
          <a:p>
            <a:r>
              <a:rPr lang="en-GB" dirty="0"/>
              <a:t>We get estimates of key parameters (such as risk-aversion, loss-aversion, and other-regarding preferences).</a:t>
            </a:r>
          </a:p>
          <a:p>
            <a:r>
              <a:rPr lang="en-GB" dirty="0"/>
              <a:t>We fit using maximum-likelihood.</a:t>
            </a:r>
          </a:p>
          <a:p>
            <a:r>
              <a:rPr lang="en-GB" dirty="0"/>
              <a:t>This requires us to specify the stochastic component of behaviour (which is implicit in other kinds of data analysis).</a:t>
            </a:r>
          </a:p>
          <a:p>
            <a:r>
              <a:rPr lang="en-GB" dirty="0"/>
              <a:t>It allows us to predict.</a:t>
            </a:r>
          </a:p>
          <a:p>
            <a:r>
              <a:rPr lang="en-GB" dirty="0"/>
              <a:t>It allows us to test whether the model we are looking at is better than others.</a:t>
            </a:r>
          </a:p>
          <a:p>
            <a:r>
              <a:rPr lang="en-GB" dirty="0"/>
              <a:t>Do we want to do it subject-by-subject or over all subjects?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09800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Predict</a:t>
            </a:r>
          </a:p>
        </p:txBody>
      </p:sp>
      <p:sp>
        <p:nvSpPr>
          <p:cNvPr id="3" name="Content Placeholder 2"/>
          <p:cNvSpPr>
            <a:spLocks noGrp="1"/>
          </p:cNvSpPr>
          <p:nvPr>
            <p:ph idx="1"/>
          </p:nvPr>
        </p:nvSpPr>
        <p:spPr/>
        <p:txBody>
          <a:bodyPr/>
          <a:lstStyle/>
          <a:p>
            <a:r>
              <a:rPr lang="en-GB" dirty="0"/>
              <a:t>I personally think that this is the whole point of economics.</a:t>
            </a:r>
          </a:p>
          <a:p>
            <a:r>
              <a:rPr lang="en-GB" dirty="0"/>
              <a:t>To make predictions, we need estimates first.</a:t>
            </a:r>
          </a:p>
          <a:p>
            <a:r>
              <a:rPr lang="en-GB" dirty="0"/>
              <a:t>Split the data into two parts.</a:t>
            </a:r>
          </a:p>
          <a:p>
            <a:r>
              <a:rPr lang="en-GB" dirty="0"/>
              <a:t>Estimate parameters on one part of the data.</a:t>
            </a:r>
          </a:p>
          <a:p>
            <a:r>
              <a:rPr lang="en-GB" dirty="0"/>
              <a:t>Then, we can predict behaviour (decisions) in the other part of the data.</a:t>
            </a:r>
          </a:p>
          <a:p>
            <a:r>
              <a:rPr lang="en-GB" dirty="0"/>
              <a:t>We can determine the accuracy of our predictions.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126256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 today (the next 30 minutes)</a:t>
            </a:r>
          </a:p>
        </p:txBody>
      </p:sp>
      <p:sp>
        <p:nvSpPr>
          <p:cNvPr id="3" name="Content Placeholder 2"/>
          <p:cNvSpPr>
            <a:spLocks noGrp="1"/>
          </p:cNvSpPr>
          <p:nvPr>
            <p:ph idx="1"/>
          </p:nvPr>
        </p:nvSpPr>
        <p:spPr/>
        <p:txBody>
          <a:bodyPr>
            <a:normAutofit fontScale="92500" lnSpcReduction="20000"/>
          </a:bodyPr>
          <a:lstStyle/>
          <a:p>
            <a:r>
              <a:rPr lang="en-GB" dirty="0"/>
              <a:t>You can do this individually or in (self-appointed) teams.</a:t>
            </a:r>
          </a:p>
          <a:p>
            <a:r>
              <a:rPr lang="en-GB" dirty="0"/>
              <a:t>Take the prisoner’s dilemma game.</a:t>
            </a:r>
          </a:p>
          <a:p>
            <a:r>
              <a:rPr lang="en-GB" dirty="0"/>
              <a:t>“Two prisoners are accused of a crime. If one confesses and the other does not, the one who confesses will be released immediately and the other will spend 20 years in prison. If neither confesses, each will be held only a few months. If both confess, they will each be jailed 15 years”</a:t>
            </a:r>
          </a:p>
          <a:p>
            <a:r>
              <a:rPr lang="en-GB" dirty="0"/>
              <a:t>This is a simple game, with a clearly-specified Nash equilibrium – in which both confess.</a:t>
            </a:r>
          </a:p>
          <a:p>
            <a:r>
              <a:rPr lang="en-GB" dirty="0"/>
              <a:t>Design a simple experiment to investigate its empirical validity.</a:t>
            </a:r>
          </a:p>
          <a:p>
            <a:r>
              <a:rPr lang="en-GB" dirty="0"/>
              <a:t>Concentrate on the various possible outcomes (‘20 years’, ‘15 years’, ‘a few months’ and ‘released immediately’) and consider variations in them.</a:t>
            </a:r>
          </a:p>
          <a:p>
            <a:r>
              <a:rPr lang="en-GB" dirty="0"/>
              <a:t>Think about repetitions. </a:t>
            </a:r>
          </a:p>
          <a:p>
            <a:r>
              <a:rPr lang="en-GB" dirty="0"/>
              <a:t>Anticipate your data analysis.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294816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Sources </a:t>
            </a:r>
            <a:br>
              <a:rPr lang="en-GB" dirty="0"/>
            </a:br>
            <a:br>
              <a:rPr lang="en-GB" dirty="0"/>
            </a:br>
            <a:r>
              <a:rPr lang="en-GB" sz="2200" dirty="0"/>
              <a:t>Perhaps you know all this already</a:t>
            </a:r>
          </a:p>
        </p:txBody>
      </p:sp>
      <p:sp>
        <p:nvSpPr>
          <p:cNvPr id="3" name="Content Placeholder 2"/>
          <p:cNvSpPr>
            <a:spLocks noGrp="1"/>
          </p:cNvSpPr>
          <p:nvPr>
            <p:ph idx="1"/>
          </p:nvPr>
        </p:nvSpPr>
        <p:spPr/>
        <p:txBody>
          <a:bodyPr/>
          <a:lstStyle/>
          <a:p>
            <a:r>
              <a:rPr lang="en-GB" dirty="0"/>
              <a:t>There are a number of ways that you can find out what others are doing.</a:t>
            </a:r>
          </a:p>
          <a:p>
            <a:r>
              <a:rPr lang="en-GB" dirty="0"/>
              <a:t>Possibly the best is New Economics Papers: </a:t>
            </a:r>
            <a:r>
              <a:rPr lang="en-GB" dirty="0">
                <a:hlinkClick r:id="rId2"/>
              </a:rPr>
              <a:t>http://nep.repec.org/</a:t>
            </a:r>
            <a:endParaRPr lang="en-GB" dirty="0"/>
          </a:p>
          <a:p>
            <a:r>
              <a:rPr lang="en-GB" dirty="0"/>
              <a:t>You can sign up for a number of topics, including Experimental Economics.</a:t>
            </a:r>
          </a:p>
          <a:p>
            <a:r>
              <a:rPr lang="en-GB" dirty="0"/>
              <a:t>Also Google Scholar: </a:t>
            </a:r>
            <a:r>
              <a:rPr lang="en-GB" dirty="0">
                <a:hlinkClick r:id="rId3"/>
              </a:rPr>
              <a:t>https://scholar.google.com/</a:t>
            </a:r>
            <a:r>
              <a:rPr lang="en-GB" dirty="0"/>
              <a:t> who will alert you to papers</a:t>
            </a:r>
          </a:p>
          <a:p>
            <a:r>
              <a:rPr lang="en-GB" dirty="0"/>
              <a:t>Also useful is </a:t>
            </a:r>
            <a:r>
              <a:rPr lang="en-GB" dirty="0" err="1"/>
              <a:t>RePeC</a:t>
            </a:r>
            <a:r>
              <a:rPr lang="en-GB" dirty="0"/>
              <a:t>: </a:t>
            </a:r>
            <a:r>
              <a:rPr lang="en-GB" dirty="0">
                <a:hlinkClick r:id="rId4"/>
              </a:rPr>
              <a:t>http://www.repec.org/</a:t>
            </a:r>
            <a:endParaRPr lang="en-GB" dirty="0"/>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986054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GB" dirty="0">
                <a:latin typeface="Calibri" panose="020F0502020204030204" pitchFamily="34" charset="0"/>
                <a:ea typeface="Calibri" panose="020F0502020204030204" pitchFamily="34" charset="0"/>
                <a:cs typeface="Times New Roman" panose="02020603050405020304" pitchFamily="18" charset="0"/>
              </a:rPr>
              <a:t>Lecture 2, Part 2:</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The initial stages: choosing a topic and designing an experiment</a:t>
            </a:r>
            <a:endParaRPr lang="en-GB" dirty="0"/>
          </a:p>
        </p:txBody>
      </p:sp>
      <p:sp>
        <p:nvSpPr>
          <p:cNvPr id="3" name="Content Placeholder 2"/>
          <p:cNvSpPr>
            <a:spLocks noGrp="1"/>
          </p:cNvSpPr>
          <p:nvPr>
            <p:ph idx="1"/>
          </p:nvPr>
        </p:nvSpPr>
        <p:spPr/>
        <p:txBody>
          <a:bodyPr>
            <a:normAutofit fontScale="70000" lnSpcReduction="20000"/>
          </a:bodyPr>
          <a:lstStyle/>
          <a:p>
            <a:r>
              <a:rPr lang="en-GB" sz="2000" dirty="0">
                <a:cs typeface="Calibri" panose="020F0502020204030204" pitchFamily="34" charset="0"/>
              </a:rPr>
              <a:t>As far as the topic is concerned, I would suggest starting with a title, in the form of a question, which you would like the experiment to answer.</a:t>
            </a:r>
          </a:p>
          <a:p>
            <a:r>
              <a:rPr lang="en-GB" sz="2000" dirty="0">
                <a:cs typeface="Calibri" panose="020F0502020204030204" pitchFamily="34" charset="0"/>
              </a:rPr>
              <a:t>I suggest you get ideas from the literature, preferably theoretical literature. There is a lot of material out there, just waiting to be experimentally investigated.</a:t>
            </a:r>
          </a:p>
          <a:p>
            <a:r>
              <a:rPr lang="en-GB" sz="1500" dirty="0">
                <a:latin typeface="Calibri" panose="020F0502020204030204" pitchFamily="34" charset="0"/>
                <a:cs typeface="Calibri" panose="020F0502020204030204" pitchFamily="34" charset="0"/>
              </a:rPr>
              <a:t>Are different market structures equally efficient?</a:t>
            </a:r>
          </a:p>
          <a:p>
            <a:r>
              <a:rPr lang="en-GB" sz="1500" dirty="0">
                <a:latin typeface="Calibri" panose="020F0502020204030204" pitchFamily="34" charset="0"/>
                <a:cs typeface="Calibri" panose="020F0502020204030204" pitchFamily="34" charset="0"/>
              </a:rPr>
              <a:t>Which form of regulation in a market with differentiated products is better?</a:t>
            </a:r>
          </a:p>
          <a:p>
            <a:r>
              <a:rPr lang="en-GB" sz="1500" dirty="0">
                <a:latin typeface="Calibri" panose="020F0502020204030204" pitchFamily="34" charset="0"/>
                <a:cs typeface="Calibri" panose="020F0502020204030204" pitchFamily="34" charset="0"/>
              </a:rPr>
              <a:t>Are women more risk-averse than men?</a:t>
            </a:r>
          </a:p>
          <a:p>
            <a:r>
              <a:rPr lang="en-GB" sz="1500" dirty="0">
                <a:latin typeface="Calibri" panose="020F0502020204030204" pitchFamily="34" charset="0"/>
                <a:cs typeface="Calibri" panose="020F0502020204030204" pitchFamily="34" charset="0"/>
              </a:rPr>
              <a:t>Do people plan ahead?</a:t>
            </a:r>
          </a:p>
          <a:p>
            <a:r>
              <a:rPr lang="en-GB" sz="1500" dirty="0">
                <a:latin typeface="Calibri" panose="020F0502020204030204" pitchFamily="34" charset="0"/>
                <a:cs typeface="Calibri" panose="020F0502020204030204" pitchFamily="34" charset="0"/>
              </a:rPr>
              <a:t>Are people solely self-interested?</a:t>
            </a:r>
          </a:p>
          <a:p>
            <a:pPr marL="0" indent="0">
              <a:buNone/>
            </a:pPr>
            <a:endParaRPr lang="en-GB" dirty="0">
              <a:latin typeface="Calibri" panose="020F0502020204030204" pitchFamily="34" charset="0"/>
              <a:cs typeface="Calibri" panose="020F0502020204030204" pitchFamily="34" charset="0"/>
            </a:endParaRPr>
          </a:p>
          <a:p>
            <a:r>
              <a:rPr lang="en-GB" sz="2000" dirty="0">
                <a:cs typeface="Calibri" panose="020F0502020204030204" pitchFamily="34" charset="0"/>
              </a:rPr>
              <a:t>Next question: what type of experiment?</a:t>
            </a:r>
          </a:p>
          <a:p>
            <a:r>
              <a:rPr lang="en-GB" sz="2000" dirty="0">
                <a:cs typeface="Calibri" panose="020F0502020204030204" pitchFamily="34" charset="0"/>
              </a:rPr>
              <a:t>An individual experiment?</a:t>
            </a:r>
          </a:p>
          <a:p>
            <a:r>
              <a:rPr lang="en-GB" sz="2000" dirty="0">
                <a:cs typeface="Calibri" panose="020F0502020204030204" pitchFamily="34" charset="0"/>
              </a:rPr>
              <a:t>A game theory experiment?</a:t>
            </a:r>
          </a:p>
          <a:p>
            <a:r>
              <a:rPr lang="en-GB" sz="2000" dirty="0">
                <a:cs typeface="Calibri" panose="020F0502020204030204" pitchFamily="34" charset="0"/>
              </a:rPr>
              <a:t>A Market experiment?</a:t>
            </a:r>
          </a:p>
          <a:p>
            <a:pPr>
              <a:buFont typeface="+mj-lt"/>
              <a:buAutoNum type="arabicPeriod"/>
            </a:pPr>
            <a:endParaRPr lang="en-GB" dirty="0"/>
          </a:p>
          <a:p>
            <a:pPr>
              <a:buFont typeface="+mj-lt"/>
              <a:buAutoNum type="arabicPeriod"/>
            </a:pPr>
            <a:endParaRPr lang="en-GB" dirty="0"/>
          </a:p>
          <a:p>
            <a:pPr>
              <a:buFont typeface="+mj-lt"/>
              <a:buAutoNum type="arabicPeriod"/>
            </a:pPr>
            <a:endParaRPr lang="en-GB" dirty="0"/>
          </a:p>
          <a:p>
            <a:pPr>
              <a:buFont typeface="+mj-lt"/>
              <a:buAutoNum type="arabicPeriod"/>
            </a:pPr>
            <a:endParaRPr lang="en-GB" dirty="0"/>
          </a:p>
        </p:txBody>
      </p:sp>
    </p:spTree>
    <p:extLst>
      <p:ext uri="{BB962C8B-B14F-4D97-AF65-F5344CB8AC3E}">
        <p14:creationId xmlns:p14="http://schemas.microsoft.com/office/powerpoint/2010/main" val="2031545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Individual experiments</a:t>
            </a:r>
            <a:br>
              <a:rPr lang="en-GB" dirty="0"/>
            </a:br>
            <a:endParaRPr lang="en-GB" dirty="0"/>
          </a:p>
        </p:txBody>
      </p:sp>
      <p:sp>
        <p:nvSpPr>
          <p:cNvPr id="3" name="Content Placeholder 2"/>
          <p:cNvSpPr>
            <a:spLocks noGrp="1"/>
          </p:cNvSpPr>
          <p:nvPr>
            <p:ph idx="1"/>
          </p:nvPr>
        </p:nvSpPr>
        <p:spPr/>
        <p:txBody>
          <a:bodyPr/>
          <a:lstStyle/>
          <a:p>
            <a:r>
              <a:rPr lang="en-GB" dirty="0">
                <a:cs typeface="Calibri" panose="020F0502020204030204" pitchFamily="34" charset="0"/>
              </a:rPr>
              <a:t>These are, in many ways, the simplest experiments to run.</a:t>
            </a:r>
          </a:p>
          <a:p>
            <a:r>
              <a:rPr lang="en-GB" dirty="0">
                <a:cs typeface="Calibri" panose="020F0502020204030204" pitchFamily="34" charset="0"/>
              </a:rPr>
              <a:t>Used for when the theory you are investigating is one about individual behaviour.</a:t>
            </a:r>
          </a:p>
          <a:p>
            <a:pPr marL="0" indent="0">
              <a:buNone/>
            </a:pPr>
            <a:endParaRPr lang="en-GB" dirty="0">
              <a:cs typeface="Calibri" panose="020F0502020204030204" pitchFamily="34" charset="0"/>
            </a:endParaRPr>
          </a:p>
          <a:p>
            <a:r>
              <a:rPr lang="en-GB" dirty="0">
                <a:cs typeface="Calibri" panose="020F0502020204030204" pitchFamily="34" charset="0"/>
              </a:rPr>
              <a:t>The software is simpler, and the analysis of the results. </a:t>
            </a:r>
          </a:p>
          <a:p>
            <a:r>
              <a:rPr lang="en-GB" dirty="0">
                <a:cs typeface="Calibri" panose="020F0502020204030204" pitchFamily="34" charset="0"/>
              </a:rPr>
              <a:t>Examples are:</a:t>
            </a:r>
          </a:p>
          <a:p>
            <a:r>
              <a:rPr lang="en-GB" dirty="0">
                <a:cs typeface="Calibri" panose="020F0502020204030204" pitchFamily="34" charset="0"/>
              </a:rPr>
              <a:t>Various decision theories about decision under risk or uncertainty;</a:t>
            </a:r>
          </a:p>
          <a:p>
            <a:r>
              <a:rPr lang="en-GB" dirty="0">
                <a:cs typeface="Calibri" panose="020F0502020204030204" pitchFamily="34" charset="0"/>
              </a:rPr>
              <a:t>Search theories of various types.</a:t>
            </a:r>
          </a:p>
          <a:p>
            <a:endParaRPr lang="en-GB" dirty="0"/>
          </a:p>
        </p:txBody>
      </p:sp>
    </p:spTree>
    <p:extLst>
      <p:ext uri="{BB962C8B-B14F-4D97-AF65-F5344CB8AC3E}">
        <p14:creationId xmlns:p14="http://schemas.microsoft.com/office/powerpoint/2010/main" val="4190686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Game theory (interactive) experiments</a:t>
            </a:r>
          </a:p>
        </p:txBody>
      </p:sp>
      <p:sp>
        <p:nvSpPr>
          <p:cNvPr id="3" name="Content Placeholder 2"/>
          <p:cNvSpPr>
            <a:spLocks noGrp="1"/>
          </p:cNvSpPr>
          <p:nvPr>
            <p:ph idx="1"/>
          </p:nvPr>
        </p:nvSpPr>
        <p:spPr/>
        <p:txBody>
          <a:bodyPr>
            <a:normAutofit lnSpcReduction="10000"/>
          </a:bodyPr>
          <a:lstStyle/>
          <a:p>
            <a:r>
              <a:rPr lang="en-GB" dirty="0"/>
              <a:t>These are more difficult to program, though there is purpose-built software (for example </a:t>
            </a:r>
            <a:r>
              <a:rPr lang="en-GB" i="1" dirty="0"/>
              <a:t>Z-tree, Z-tree unleashed </a:t>
            </a:r>
            <a:r>
              <a:rPr lang="en-GB" dirty="0"/>
              <a:t>and </a:t>
            </a:r>
            <a:r>
              <a:rPr lang="en-GB" i="1" dirty="0"/>
              <a:t>o-tree</a:t>
            </a:r>
            <a:r>
              <a:rPr lang="en-GB" dirty="0"/>
              <a:t>) specifically for games (these softwares can also be used for individual and market experiments).</a:t>
            </a:r>
          </a:p>
          <a:p>
            <a:r>
              <a:rPr lang="en-GB" dirty="0"/>
              <a:t>Game theory involves a number of subjects interacting where the payoff to each of them depends upon the decisions of all</a:t>
            </a:r>
          </a:p>
          <a:p>
            <a:r>
              <a:rPr lang="en-GB" dirty="0"/>
              <a:t>Example are</a:t>
            </a:r>
            <a:r>
              <a:rPr lang="en-GB"/>
              <a:t>: </a:t>
            </a:r>
          </a:p>
          <a:p>
            <a:r>
              <a:rPr lang="en-GB"/>
              <a:t>the </a:t>
            </a:r>
            <a:r>
              <a:rPr lang="en-GB" dirty="0"/>
              <a:t>prisoners’ dilemma;</a:t>
            </a:r>
          </a:p>
          <a:p>
            <a:r>
              <a:rPr lang="en-GB" dirty="0"/>
              <a:t>Public good games;</a:t>
            </a:r>
          </a:p>
          <a:p>
            <a:r>
              <a:rPr lang="en-GB" dirty="0"/>
              <a:t>Centipede games;</a:t>
            </a:r>
          </a:p>
          <a:p>
            <a:r>
              <a:rPr lang="en-GB" dirty="0"/>
              <a:t>Beauty contexts; </a:t>
            </a:r>
          </a:p>
          <a:p>
            <a:r>
              <a:rPr lang="en-GB" dirty="0"/>
              <a:t>an almost infinite number, most of which have been investigated many times.</a:t>
            </a:r>
          </a:p>
        </p:txBody>
      </p:sp>
    </p:spTree>
    <p:extLst>
      <p:ext uri="{BB962C8B-B14F-4D97-AF65-F5344CB8AC3E}">
        <p14:creationId xmlns:p14="http://schemas.microsoft.com/office/powerpoint/2010/main" val="3132342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Market experiments</a:t>
            </a:r>
          </a:p>
        </p:txBody>
      </p:sp>
      <p:sp>
        <p:nvSpPr>
          <p:cNvPr id="3" name="Content Placeholder 2"/>
          <p:cNvSpPr>
            <a:spLocks noGrp="1"/>
          </p:cNvSpPr>
          <p:nvPr>
            <p:ph idx="1"/>
          </p:nvPr>
        </p:nvSpPr>
        <p:spPr/>
        <p:txBody>
          <a:bodyPr/>
          <a:lstStyle/>
          <a:p>
            <a:r>
              <a:rPr lang="en-GB" dirty="0"/>
              <a:t>Once again interactive. Also includes macro experiments.</a:t>
            </a:r>
          </a:p>
          <a:p>
            <a:r>
              <a:rPr lang="en-GB" dirty="0"/>
              <a:t>Any kind of market: labour, money , credit</a:t>
            </a:r>
          </a:p>
        </p:txBody>
      </p:sp>
    </p:spTree>
    <p:extLst>
      <p:ext uri="{BB962C8B-B14F-4D97-AF65-F5344CB8AC3E}">
        <p14:creationId xmlns:p14="http://schemas.microsoft.com/office/powerpoint/2010/main" val="4100780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Approach</a:t>
            </a:r>
          </a:p>
        </p:txBody>
      </p:sp>
      <p:sp>
        <p:nvSpPr>
          <p:cNvPr id="3" name="Content Placeholder 2"/>
          <p:cNvSpPr>
            <a:spLocks noGrp="1"/>
          </p:cNvSpPr>
          <p:nvPr>
            <p:ph idx="1"/>
          </p:nvPr>
        </p:nvSpPr>
        <p:spPr/>
        <p:txBody>
          <a:bodyPr/>
          <a:lstStyle/>
          <a:p>
            <a:r>
              <a:rPr lang="en-GB" dirty="0"/>
              <a:t>In all cases you need to decide the </a:t>
            </a:r>
            <a:r>
              <a:rPr lang="en-GB" i="1" dirty="0"/>
              <a:t>objective </a:t>
            </a:r>
            <a:r>
              <a:rPr lang="en-GB" dirty="0"/>
              <a:t>of the experiment.</a:t>
            </a:r>
          </a:p>
          <a:p>
            <a:r>
              <a:rPr lang="en-GB" dirty="0"/>
              <a:t>Is it to observe, test, estimate or predict?</a:t>
            </a:r>
          </a:p>
          <a:p>
            <a:r>
              <a:rPr lang="en-GB" dirty="0"/>
              <a:t>What do you want it to achieve?</a:t>
            </a:r>
          </a:p>
          <a:p>
            <a:r>
              <a:rPr lang="en-GB" dirty="0"/>
              <a:t>It is crucial that you decide what is the objective of the experiment.</a:t>
            </a:r>
          </a:p>
          <a:p>
            <a:r>
              <a:rPr lang="en-GB" dirty="0"/>
              <a:t>This will influence everything: the software design and calibration, the Instructions, the analysis of the data, and the resulting paper.</a:t>
            </a:r>
          </a:p>
        </p:txBody>
      </p:sp>
    </p:spTree>
    <p:extLst>
      <p:ext uri="{BB962C8B-B14F-4D97-AF65-F5344CB8AC3E}">
        <p14:creationId xmlns:p14="http://schemas.microsoft.com/office/powerpoint/2010/main" val="3789705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Lecture 2</a:t>
            </a:r>
          </a:p>
        </p:txBody>
      </p:sp>
      <p:sp>
        <p:nvSpPr>
          <p:cNvPr id="3" name="Content Placeholder 2"/>
          <p:cNvSpPr>
            <a:spLocks noGrp="1"/>
          </p:cNvSpPr>
          <p:nvPr>
            <p:ph idx="1"/>
          </p:nvPr>
        </p:nvSpPr>
        <p:spPr/>
        <p:txBody>
          <a:bodyPr/>
          <a:lstStyle/>
          <a:p>
            <a:r>
              <a:rPr lang="en-GB" dirty="0">
                <a:latin typeface="Calibri" panose="020F0502020204030204" pitchFamily="34" charset="0"/>
                <a:ea typeface="Calibri" panose="020F0502020204030204" pitchFamily="34" charset="0"/>
                <a:cs typeface="Times New Roman" panose="02020603050405020304" pitchFamily="18" charset="0"/>
              </a:rPr>
              <a:t>Part 1:</a:t>
            </a:r>
          </a:p>
          <a:p>
            <a:r>
              <a:rPr lang="en-GB" dirty="0">
                <a:latin typeface="Calibri" panose="020F0502020204030204" pitchFamily="34" charset="0"/>
                <a:ea typeface="Calibri" panose="020F0502020204030204" pitchFamily="34" charset="0"/>
                <a:cs typeface="Times New Roman" panose="02020603050405020304" pitchFamily="18" charset="0"/>
              </a:rPr>
              <a:t>Introduction; the purpose of experiments and their role in contributing to knowledge</a:t>
            </a:r>
          </a:p>
          <a:p>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Part 2: </a:t>
            </a:r>
          </a:p>
          <a:p>
            <a:r>
              <a:rPr lang="en-GB" dirty="0">
                <a:latin typeface="Calibri" panose="020F0502020204030204" pitchFamily="34" charset="0"/>
                <a:ea typeface="Calibri" panose="020F0502020204030204" pitchFamily="34" charset="0"/>
                <a:cs typeface="Times New Roman" panose="02020603050405020304" pitchFamily="18" charset="0"/>
              </a:rPr>
              <a:t>The initial stages: choosing a topic and designing an experiment</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008492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 the next lecture</a:t>
            </a:r>
          </a:p>
        </p:txBody>
      </p:sp>
      <p:sp>
        <p:nvSpPr>
          <p:cNvPr id="3" name="Content Placeholder 2"/>
          <p:cNvSpPr>
            <a:spLocks noGrp="1"/>
          </p:cNvSpPr>
          <p:nvPr>
            <p:ph idx="1"/>
          </p:nvPr>
        </p:nvSpPr>
        <p:spPr/>
        <p:txBody>
          <a:bodyPr>
            <a:normAutofit lnSpcReduction="10000"/>
          </a:bodyPr>
          <a:lstStyle/>
          <a:p>
            <a:r>
              <a:rPr lang="en-GB" dirty="0"/>
              <a:t>I want you to smell* one of these two papers in teams and tell me what it was trying to do and whether it succeeded.</a:t>
            </a:r>
          </a:p>
          <a:p>
            <a:endParaRPr lang="en-GB" dirty="0"/>
          </a:p>
          <a:p>
            <a:r>
              <a:rPr lang="en-GB" dirty="0"/>
              <a:t>“</a:t>
            </a:r>
            <a:r>
              <a:rPr lang="en-GB" dirty="0" err="1"/>
              <a:t>Labor</a:t>
            </a:r>
            <a:r>
              <a:rPr lang="en-GB" dirty="0"/>
              <a:t> Supply Reaction to Wage Cuts and Tax Increases: A Real-Effort Experiment” Mori, </a:t>
            </a:r>
            <a:r>
              <a:rPr lang="en-GB" dirty="0" err="1"/>
              <a:t>Kurokawa</a:t>
            </a:r>
            <a:r>
              <a:rPr lang="en-GB" dirty="0"/>
              <a:t> and </a:t>
            </a:r>
            <a:r>
              <a:rPr lang="en-GB" dirty="0" err="1"/>
              <a:t>Ohtake</a:t>
            </a:r>
            <a:r>
              <a:rPr lang="en-GB" dirty="0"/>
              <a:t>, </a:t>
            </a:r>
            <a:r>
              <a:rPr lang="en-GB" dirty="0">
                <a:hlinkClick r:id="rId2"/>
              </a:rPr>
              <a:t>NEP Experimental Economics.</a:t>
            </a:r>
            <a:endParaRPr lang="en-GB" dirty="0"/>
          </a:p>
          <a:p>
            <a:pPr marL="0" indent="0">
              <a:buNone/>
            </a:pPr>
            <a:r>
              <a:rPr lang="en-GB" dirty="0"/>
              <a:t>	This an individual experiment.</a:t>
            </a:r>
          </a:p>
          <a:p>
            <a:r>
              <a:rPr lang="en-GB" dirty="0"/>
              <a:t>“Selection into Leadership and Dishonest Behavior of Leaders: A Gender Experiment” </a:t>
            </a:r>
            <a:r>
              <a:rPr lang="en-GB" dirty="0" err="1"/>
              <a:t>Grosh</a:t>
            </a:r>
            <a:r>
              <a:rPr lang="en-GB" dirty="0"/>
              <a:t>, Muller, Rau and </a:t>
            </a:r>
            <a:r>
              <a:rPr lang="en-GB" dirty="0" err="1"/>
              <a:t>Zhurakhovska</a:t>
            </a:r>
            <a:r>
              <a:rPr lang="en-GB" dirty="0"/>
              <a:t>, </a:t>
            </a:r>
            <a:r>
              <a:rPr lang="en-GB" dirty="0">
                <a:hlinkClick r:id="rId3"/>
              </a:rPr>
              <a:t>NEP Experimental Economics.</a:t>
            </a:r>
            <a:endParaRPr lang="en-GB" dirty="0"/>
          </a:p>
          <a:p>
            <a:pPr marL="0" indent="0">
              <a:buNone/>
            </a:pPr>
            <a:r>
              <a:rPr lang="en-GB" dirty="0"/>
              <a:t>	This is a group experiment.</a:t>
            </a:r>
          </a:p>
          <a:p>
            <a:r>
              <a:rPr lang="en-GB" sz="1400" dirty="0"/>
              <a:t>* ‘smelling means reading superficially; the abstract; the conclusions; perhaps some experimental detail. Smelling is an important thing to learn.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692370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Address the following points</a:t>
            </a:r>
            <a:br>
              <a:rPr lang="en-GB" dirty="0"/>
            </a:br>
            <a:br>
              <a:rPr lang="en-GB" sz="1600" dirty="0"/>
            </a:br>
            <a:r>
              <a:rPr lang="en-GB" sz="1600" dirty="0"/>
              <a:t>Some of which you won’t be able to address until later in the course</a:t>
            </a:r>
          </a:p>
        </p:txBody>
      </p:sp>
      <p:sp>
        <p:nvSpPr>
          <p:cNvPr id="3" name="Content Placeholder 2"/>
          <p:cNvSpPr>
            <a:spLocks noGrp="1"/>
          </p:cNvSpPr>
          <p:nvPr>
            <p:ph idx="1"/>
          </p:nvPr>
        </p:nvSpPr>
        <p:spPr/>
        <p:txBody>
          <a:bodyPr/>
          <a:lstStyle/>
          <a:p>
            <a:r>
              <a:rPr lang="en-GB" dirty="0"/>
              <a:t>What was the point of the experiment?</a:t>
            </a:r>
          </a:p>
          <a:p>
            <a:r>
              <a:rPr lang="en-GB" dirty="0"/>
              <a:t>Was the experimental implementation appropriate?</a:t>
            </a:r>
          </a:p>
          <a:p>
            <a:r>
              <a:rPr lang="en-GB" dirty="0"/>
              <a:t>Was the data analysis appropriate?</a:t>
            </a:r>
          </a:p>
          <a:p>
            <a:r>
              <a:rPr lang="en-GB" dirty="0"/>
              <a:t>Were there enough subjects?</a:t>
            </a:r>
          </a:p>
          <a:p>
            <a:r>
              <a:rPr lang="en-GB" dirty="0"/>
              <a:t>Were there enough tasks?</a:t>
            </a:r>
          </a:p>
          <a:p>
            <a:r>
              <a:rPr lang="en-GB" dirty="0"/>
              <a:t>Was the paper structured and written well?</a:t>
            </a:r>
          </a:p>
          <a:p>
            <a:endParaRPr lang="en-GB" dirty="0"/>
          </a:p>
          <a:p>
            <a:r>
              <a:rPr lang="en-GB" dirty="0"/>
              <a:t>I will ask you to give your report at the start of the next lecture.</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606339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 of Lecture 2</a:t>
            </a:r>
          </a:p>
        </p:txBody>
      </p:sp>
      <p:sp>
        <p:nvSpPr>
          <p:cNvPr id="3" name="Content Placeholder 2"/>
          <p:cNvSpPr>
            <a:spLocks noGrp="1"/>
          </p:cNvSpPr>
          <p:nvPr>
            <p:ph idx="1"/>
          </p:nvPr>
        </p:nvSpPr>
        <p:spPr/>
        <p:txBody>
          <a:bodyPr/>
          <a:lstStyle/>
          <a:p>
            <a:r>
              <a:rPr lang="en-GB" dirty="0">
                <a:cs typeface="Calibri" panose="020F0502020204030204" pitchFamily="34" charset="0"/>
              </a:rPr>
              <a:t>That is all for today. </a:t>
            </a:r>
          </a:p>
          <a:p>
            <a:r>
              <a:rPr lang="en-GB" dirty="0">
                <a:cs typeface="Calibri" panose="020F0502020204030204" pitchFamily="34" charset="0"/>
              </a:rPr>
              <a:t>Our next session is on Treatments, c</a:t>
            </a:r>
            <a:r>
              <a:rPr lang="en-GB" dirty="0">
                <a:ea typeface="Calibri" panose="020F0502020204030204" pitchFamily="34" charset="0"/>
                <a:cs typeface="Calibri" panose="020F0502020204030204" pitchFamily="34" charset="0"/>
              </a:rPr>
              <a:t>alibrating the experiment and choosing parameters.</a:t>
            </a:r>
          </a:p>
          <a:p>
            <a:endParaRPr lang="en-GB" dirty="0"/>
          </a:p>
        </p:txBody>
      </p:sp>
    </p:spTree>
    <p:extLst>
      <p:ext uri="{BB962C8B-B14F-4D97-AF65-F5344CB8AC3E}">
        <p14:creationId xmlns:p14="http://schemas.microsoft.com/office/powerpoint/2010/main" val="2920781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Experiments in Economics</a:t>
            </a:r>
          </a:p>
        </p:txBody>
      </p:sp>
      <p:sp>
        <p:nvSpPr>
          <p:cNvPr id="3" name="Content Placeholder 2"/>
          <p:cNvSpPr>
            <a:spLocks noGrp="1"/>
          </p:cNvSpPr>
          <p:nvPr>
            <p:ph idx="1"/>
          </p:nvPr>
        </p:nvSpPr>
        <p:spPr/>
        <p:txBody>
          <a:bodyPr/>
          <a:lstStyle/>
          <a:p>
            <a:endParaRPr lang="en-GB" dirty="0"/>
          </a:p>
          <a:p>
            <a:endParaRPr lang="en-GB" dirty="0"/>
          </a:p>
          <a:p>
            <a:endParaRPr lang="en-GB" dirty="0"/>
          </a:p>
          <a:p>
            <a:r>
              <a:rPr lang="en-GB" dirty="0"/>
              <a:t>That is the end of today’s lecture.</a:t>
            </a:r>
          </a:p>
          <a:p>
            <a:r>
              <a:rPr lang="en-GB" dirty="0"/>
              <a:t>You can email me if you have any questions.</a:t>
            </a:r>
          </a:p>
          <a:p>
            <a:r>
              <a:rPr lang="en-GB"/>
              <a:t>john.hey@york.ac.uk</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310865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economics experiment</a:t>
            </a:r>
          </a:p>
        </p:txBody>
      </p:sp>
      <p:sp>
        <p:nvSpPr>
          <p:cNvPr id="3" name="Content Placeholder 2"/>
          <p:cNvSpPr>
            <a:spLocks noGrp="1"/>
          </p:cNvSpPr>
          <p:nvPr>
            <p:ph idx="1"/>
          </p:nvPr>
        </p:nvSpPr>
        <p:spPr/>
        <p:txBody>
          <a:bodyPr/>
          <a:lstStyle/>
          <a:p>
            <a:r>
              <a:rPr lang="en-GB" dirty="0"/>
              <a:t>Invite a set of participants/subjects to the experiment.</a:t>
            </a:r>
          </a:p>
          <a:p>
            <a:r>
              <a:rPr lang="en-GB" dirty="0"/>
              <a:t>Give them a set of instructions.</a:t>
            </a:r>
          </a:p>
          <a:p>
            <a:r>
              <a:rPr lang="en-GB" dirty="0"/>
              <a:t>They will be asked to take decisions.</a:t>
            </a:r>
          </a:p>
          <a:p>
            <a:r>
              <a:rPr lang="en-GB" dirty="0"/>
              <a:t>Their payment will depend on their decisions.</a:t>
            </a:r>
          </a:p>
          <a:p>
            <a:r>
              <a:rPr lang="en-GB" dirty="0"/>
              <a:t>Pay them.</a:t>
            </a:r>
          </a:p>
          <a:p>
            <a:r>
              <a:rPr lang="en-GB" dirty="0"/>
              <a:t>Analyse the data.</a:t>
            </a:r>
          </a:p>
          <a:p>
            <a:r>
              <a:rPr lang="en-GB" dirty="0"/>
              <a:t>Write up and publish.</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038147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of economics experiments</a:t>
            </a:r>
          </a:p>
        </p:txBody>
      </p:sp>
      <p:sp>
        <p:nvSpPr>
          <p:cNvPr id="3" name="Content Placeholder 2"/>
          <p:cNvSpPr>
            <a:spLocks noGrp="1"/>
          </p:cNvSpPr>
          <p:nvPr>
            <p:ph idx="1"/>
          </p:nvPr>
        </p:nvSpPr>
        <p:spPr/>
        <p:txBody>
          <a:bodyPr/>
          <a:lstStyle/>
          <a:p>
            <a:r>
              <a:rPr lang="en-GB" dirty="0"/>
              <a:t>There should be payment/incentives related to their decisions.</a:t>
            </a:r>
          </a:p>
          <a:p>
            <a:r>
              <a:rPr lang="en-GB" dirty="0"/>
              <a:t>The experiment should be ethically clean.</a:t>
            </a:r>
          </a:p>
          <a:p>
            <a:r>
              <a:rPr lang="en-GB" dirty="0"/>
              <a:t>There should be no deception, no unexpected events, no forced labour.</a:t>
            </a:r>
          </a:p>
          <a:p>
            <a:r>
              <a:rPr lang="en-GB" dirty="0"/>
              <a:t>Instructions should be clear and truthful.</a:t>
            </a:r>
          </a:p>
          <a:p>
            <a:r>
              <a:rPr lang="en-GB" dirty="0"/>
              <a:t>Any questions should be answered honestly.</a:t>
            </a:r>
          </a:p>
          <a:p>
            <a:r>
              <a:rPr lang="en-GB" dirty="0"/>
              <a:t>Payment should be quick and as described.</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8848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experiment</a:t>
            </a:r>
          </a:p>
        </p:txBody>
      </p:sp>
      <p:sp>
        <p:nvSpPr>
          <p:cNvPr id="3" name="Content Placeholder 2"/>
          <p:cNvSpPr>
            <a:spLocks noGrp="1"/>
          </p:cNvSpPr>
          <p:nvPr>
            <p:ph idx="1"/>
          </p:nvPr>
        </p:nvSpPr>
        <p:spPr/>
        <p:txBody>
          <a:bodyPr/>
          <a:lstStyle/>
          <a:p>
            <a:r>
              <a:rPr lang="en-GB" dirty="0"/>
              <a:t>Pen and paper experiments</a:t>
            </a:r>
          </a:p>
          <a:p>
            <a:endParaRPr lang="en-GB" dirty="0"/>
          </a:p>
          <a:p>
            <a:r>
              <a:rPr lang="en-GB" dirty="0"/>
              <a:t>Computerised laboratory experiments</a:t>
            </a:r>
          </a:p>
          <a:p>
            <a:r>
              <a:rPr lang="en-GB" dirty="0"/>
              <a:t>Computerised online experiments</a:t>
            </a:r>
          </a:p>
          <a:p>
            <a:r>
              <a:rPr lang="en-GB" dirty="0"/>
              <a:t>Field experiments</a:t>
            </a:r>
          </a:p>
          <a:p>
            <a:endParaRPr lang="en-GB" dirty="0"/>
          </a:p>
          <a:p>
            <a:r>
              <a:rPr lang="en-GB" dirty="0"/>
              <a:t>In all cases I consider only experiments where payment is related to performance.</a:t>
            </a:r>
          </a:p>
          <a:p>
            <a:r>
              <a:rPr lang="en-GB" dirty="0"/>
              <a:t>This excludes survey ‘experiments’ where payment is not.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269754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3668"/>
            <a:ext cx="8596668" cy="1320800"/>
          </a:xfrm>
        </p:spPr>
        <p:txBody>
          <a:bodyPr/>
          <a:lstStyle/>
          <a:p>
            <a:r>
              <a:rPr lang="en-GB" dirty="0"/>
              <a:t>Experimental Economics</a:t>
            </a:r>
            <a:br>
              <a:rPr lang="en-GB" dirty="0"/>
            </a:br>
            <a:r>
              <a:rPr lang="en-GB" dirty="0"/>
              <a:t>The lectures in this course</a:t>
            </a:r>
          </a:p>
        </p:txBody>
      </p:sp>
      <p:sp>
        <p:nvSpPr>
          <p:cNvPr id="3" name="Content Placeholder 2"/>
          <p:cNvSpPr>
            <a:spLocks noGrp="1"/>
          </p:cNvSpPr>
          <p:nvPr>
            <p:ph idx="1"/>
          </p:nvPr>
        </p:nvSpPr>
        <p:spPr>
          <a:xfrm>
            <a:off x="721402" y="2160589"/>
            <a:ext cx="8596668" cy="3880773"/>
          </a:xfrm>
        </p:spPr>
        <p:txBody>
          <a:bodyPr>
            <a:normAutofit fontScale="92500" lnSpcReduction="20000"/>
          </a:bodyPr>
          <a:lstStyle/>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1.	An Introduction to Experimental Economics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i="1" dirty="0">
                <a:latin typeface="Calibri" panose="020F0502020204030204" pitchFamily="34" charset="0"/>
                <a:ea typeface="Calibri" panose="020F0502020204030204" pitchFamily="34" charset="0"/>
                <a:cs typeface="Times New Roman" panose="02020603050405020304" pitchFamily="18" charset="0"/>
              </a:rPr>
              <a:t>2.	</a:t>
            </a:r>
            <a:r>
              <a:rPr lang="en-GB" dirty="0">
                <a:latin typeface="Calibri" panose="020F0502020204030204" pitchFamily="34" charset="0"/>
                <a:ea typeface="Calibri" panose="020F0502020204030204" pitchFamily="34" charset="0"/>
                <a:cs typeface="Times New Roman" panose="02020603050405020304" pitchFamily="18" charset="0"/>
              </a:rPr>
              <a:t>An overview of what can be done with experiments; </a:t>
            </a:r>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3.	the initial stages: choosing a topic and designing an experiment; calibrating the experiment; choosing parameters</a:t>
            </a:r>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4.	Software for the implementation of an experiment; testing the software; running the experiment, online or in the laboratory</a:t>
            </a:r>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5.	Analysing the data from the experiment </a:t>
            </a:r>
          </a:p>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6.	Writing up the results and submitting the paper for publication</a:t>
            </a: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i="1" dirty="0">
                <a:latin typeface="Calibri" panose="020F0502020204030204" pitchFamily="34" charset="0"/>
                <a:ea typeface="Calibri" panose="020F0502020204030204" pitchFamily="34" charset="0"/>
                <a:cs typeface="Times New Roman" panose="02020603050405020304" pitchFamily="18" charset="0"/>
              </a:rPr>
              <a:t>Note that these slides are skeletal; I will add to them as I talk.</a:t>
            </a:r>
          </a:p>
          <a:p>
            <a:pPr marL="0" indent="0">
              <a:buNone/>
            </a:pPr>
            <a:r>
              <a:rPr lang="en-GB" i="1" dirty="0">
                <a:latin typeface="Calibri" panose="020F0502020204030204" pitchFamily="34" charset="0"/>
                <a:ea typeface="Calibri" panose="020F0502020204030204" pitchFamily="34" charset="0"/>
                <a:cs typeface="Times New Roman" panose="02020603050405020304" pitchFamily="18" charset="0"/>
              </a:rPr>
              <a:t> Make sure that you have the latest version.</a:t>
            </a:r>
          </a:p>
          <a:p>
            <a:pPr marL="0" indent="0">
              <a:buNone/>
            </a:pPr>
            <a:r>
              <a:rPr lang="en-GB" i="1" dirty="0">
                <a:latin typeface="Calibri" panose="020F0502020204030204" pitchFamily="34" charset="0"/>
                <a:ea typeface="Calibri" panose="020F0502020204030204" pitchFamily="34" charset="0"/>
                <a:cs typeface="Times New Roman" panose="02020603050405020304" pitchFamily="18" charset="0"/>
              </a:rPr>
              <a:t>I should also note that there is a lot of practical advice in these lectures.</a:t>
            </a: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331804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25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25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125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25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125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125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125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GB" dirty="0">
                <a:latin typeface="Calibri" panose="020F0502020204030204" pitchFamily="34" charset="0"/>
                <a:ea typeface="Calibri" panose="020F0502020204030204" pitchFamily="34" charset="0"/>
                <a:cs typeface="Times New Roman" panose="02020603050405020304" pitchFamily="18" charset="0"/>
              </a:rPr>
              <a:t>Lecture 2, Part 1</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 Introduction; the purpose of experiments and their role in contributing to knowledge</a:t>
            </a:r>
            <a:br>
              <a:rPr lang="en-GB" dirty="0">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p:cNvSpPr>
            <a:spLocks noGrp="1"/>
          </p:cNvSpPr>
          <p:nvPr>
            <p:ph idx="1"/>
          </p:nvPr>
        </p:nvSpPr>
        <p:spPr/>
        <p:txBody>
          <a:bodyPr/>
          <a:lstStyle/>
          <a:p>
            <a:r>
              <a:rPr lang="en-GB" dirty="0"/>
              <a:t>Economics is theory-driven, based on assumptions</a:t>
            </a:r>
          </a:p>
          <a:p>
            <a:pPr marL="0" indent="0">
              <a:buNone/>
            </a:pPr>
            <a:endParaRPr lang="en-GB" dirty="0"/>
          </a:p>
          <a:p>
            <a:r>
              <a:rPr lang="en-GB" dirty="0"/>
              <a:t>Five main purposes of experiments:</a:t>
            </a:r>
          </a:p>
          <a:p>
            <a:pPr>
              <a:buFont typeface="+mj-lt"/>
              <a:buAutoNum type="arabicPeriod"/>
            </a:pPr>
            <a:r>
              <a:rPr lang="en-GB" dirty="0"/>
              <a:t>Observing – just seeing what happens</a:t>
            </a:r>
          </a:p>
          <a:p>
            <a:pPr>
              <a:buFont typeface="+mj-lt"/>
              <a:buAutoNum type="arabicPeriod"/>
            </a:pPr>
            <a:r>
              <a:rPr lang="en-GB" dirty="0"/>
              <a:t>Testing the assumptions</a:t>
            </a:r>
          </a:p>
          <a:p>
            <a:pPr>
              <a:buFont typeface="+mj-lt"/>
              <a:buAutoNum type="arabicPeriod"/>
            </a:pPr>
            <a:r>
              <a:rPr lang="en-GB" dirty="0"/>
              <a:t>Testing the conclusions</a:t>
            </a:r>
          </a:p>
          <a:p>
            <a:pPr>
              <a:buFont typeface="+mj-lt"/>
              <a:buAutoNum type="arabicPeriod"/>
            </a:pPr>
            <a:r>
              <a:rPr lang="en-GB" dirty="0"/>
              <a:t>Estimating – fitting models to data, and getting estimates of key parameters.</a:t>
            </a:r>
          </a:p>
          <a:p>
            <a:pPr>
              <a:buFont typeface="+mj-lt"/>
              <a:buAutoNum type="arabicPeriod"/>
            </a:pPr>
            <a:r>
              <a:rPr lang="en-GB" dirty="0"/>
              <a:t>Predicting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21528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Observing</a:t>
            </a:r>
          </a:p>
        </p:txBody>
      </p:sp>
      <p:sp>
        <p:nvSpPr>
          <p:cNvPr id="3" name="Content Placeholder 2"/>
          <p:cNvSpPr>
            <a:spLocks noGrp="1"/>
          </p:cNvSpPr>
          <p:nvPr>
            <p:ph idx="1"/>
          </p:nvPr>
        </p:nvSpPr>
        <p:spPr/>
        <p:txBody>
          <a:bodyPr/>
          <a:lstStyle/>
          <a:p>
            <a:r>
              <a:rPr lang="en-GB" dirty="0"/>
              <a:t>This is, in my view, a bit pointless but many people do it.</a:t>
            </a:r>
          </a:p>
          <a:p>
            <a:endParaRPr lang="en-GB" dirty="0"/>
          </a:p>
          <a:p>
            <a:r>
              <a:rPr lang="en-GB" dirty="0"/>
              <a:t>Do women behave differently from men?</a:t>
            </a:r>
          </a:p>
          <a:p>
            <a:r>
              <a:rPr lang="en-GB" dirty="0"/>
              <a:t>Do BAME people behave differently from non-BAME?</a:t>
            </a:r>
          </a:p>
          <a:p>
            <a:r>
              <a:rPr lang="en-GB" dirty="0"/>
              <a:t>Do people from different villages behave differently?</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95753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the Assumptions</a:t>
            </a:r>
          </a:p>
        </p:txBody>
      </p:sp>
      <p:sp>
        <p:nvSpPr>
          <p:cNvPr id="3" name="Content Placeholder 2"/>
          <p:cNvSpPr>
            <a:spLocks noGrp="1"/>
          </p:cNvSpPr>
          <p:nvPr>
            <p:ph idx="1"/>
          </p:nvPr>
        </p:nvSpPr>
        <p:spPr/>
        <p:txBody>
          <a:bodyPr/>
          <a:lstStyle/>
          <a:p>
            <a:r>
              <a:rPr lang="en-GB" dirty="0"/>
              <a:t>These will almost certainly be axioms</a:t>
            </a:r>
          </a:p>
          <a:p>
            <a:endParaRPr lang="en-GB" dirty="0"/>
          </a:p>
          <a:p>
            <a:r>
              <a:rPr lang="en-GB" dirty="0"/>
              <a:t>“All axioms are wrong”</a:t>
            </a:r>
          </a:p>
          <a:p>
            <a:r>
              <a:rPr lang="en-GB" dirty="0"/>
              <a:t>Is it meaningful to ask how wrong they are? Does that mean anything?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738681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57555</TotalTime>
  <Words>1595</Words>
  <Application>Microsoft Office PowerPoint</Application>
  <PresentationFormat>Widescreen</PresentationFormat>
  <Paragraphs>196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Experimental Economics Lecture 2</vt:lpstr>
      <vt:lpstr>Lecture 2</vt:lpstr>
      <vt:lpstr>An economics experiment</vt:lpstr>
      <vt:lpstr>Principles of economics experiments</vt:lpstr>
      <vt:lpstr>Types of experiment</vt:lpstr>
      <vt:lpstr>Experimental Economics The lectures in this course</vt:lpstr>
      <vt:lpstr>Lecture 2, Part 1  Introduction; the purpose of experiments and their role in contributing to knowledge   </vt:lpstr>
      <vt:lpstr>Observing</vt:lpstr>
      <vt:lpstr>Testing the Assumptions</vt:lpstr>
      <vt:lpstr>Testing the conclusions</vt:lpstr>
      <vt:lpstr>Estimate – fit models to data </vt:lpstr>
      <vt:lpstr>Predict</vt:lpstr>
      <vt:lpstr>Task for today (the next 30 minutes)</vt:lpstr>
      <vt:lpstr>Sources   Perhaps you know all this already</vt:lpstr>
      <vt:lpstr>Lecture 2, Part 2: The initial stages: choosing a topic and designing an experiment</vt:lpstr>
      <vt:lpstr>Individual experiments </vt:lpstr>
      <vt:lpstr>Game theory (interactive) experiments</vt:lpstr>
      <vt:lpstr>Market experiments</vt:lpstr>
      <vt:lpstr>General Approach</vt:lpstr>
      <vt:lpstr>Task for the next lecture</vt:lpstr>
      <vt:lpstr>Address the following points  Some of which you won’t be able to address until later in the course</vt:lpstr>
      <vt:lpstr>End of Lecture 2</vt:lpstr>
      <vt:lpstr>Experiments in Economics</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in Economics</dc:title>
  <dc:creator>John Hey</dc:creator>
  <cp:lastModifiedBy>John Hey</cp:lastModifiedBy>
  <cp:revision>105</cp:revision>
  <dcterms:created xsi:type="dcterms:W3CDTF">2020-09-11T13:14:22Z</dcterms:created>
  <dcterms:modified xsi:type="dcterms:W3CDTF">2023-10-13T15:32:58Z</dcterms:modified>
</cp:coreProperties>
</file>